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0" r:id="rId14"/>
    <p:sldId id="271" r:id="rId15"/>
    <p:sldId id="272" r:id="rId16"/>
    <p:sldId id="275" r:id="rId17"/>
    <p:sldId id="273" r:id="rId18"/>
    <p:sldId id="274" r:id="rId19"/>
    <p:sldId id="276" r:id="rId2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44" d="100"/>
          <a:sy n="44" d="100"/>
        </p:scale>
        <p:origin x="45" y="6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16"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125"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126"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1"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62" name="660384004_1290x1720.jpg"/>
          <p:cNvSpPr>
            <a:spLocks noGrp="1"/>
          </p:cNvSpPr>
          <p:nvPr>
            <p:ph type="pic" idx="22"/>
          </p:nvPr>
        </p:nvSpPr>
        <p:spPr>
          <a:xfrm>
            <a:off x="12192000" y="-407266"/>
            <a:ext cx="10916874" cy="14555832"/>
          </a:xfrm>
          <a:prstGeom prst="rect">
            <a:avLst/>
          </a:prstGeom>
        </p:spPr>
        <p:txBody>
          <a:bodyPr lIns="91439" tIns="45719" rIns="91439" bIns="45719">
            <a:noAutofit/>
          </a:bodyPr>
          <a:lstStyle/>
          <a:p>
            <a:endParaRPr/>
          </a:p>
        </p:txBody>
      </p:sp>
      <p:sp>
        <p:nvSpPr>
          <p:cNvPr id="63"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80"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5.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 name="4d355307-c090-47d9-aeaa-88bcdb17751e.png" descr="4d355307-c090-47d9-aeaa-88bcdb17751e.png"/>
          <p:cNvPicPr>
            <a:picLocks noChangeAspect="1"/>
          </p:cNvPicPr>
          <p:nvPr/>
        </p:nvPicPr>
        <p:blipFill>
          <a:blip r:embed="rId2"/>
          <a:stretch>
            <a:fillRect/>
          </a:stretch>
        </p:blipFill>
        <p:spPr>
          <a:xfrm>
            <a:off x="-33153" y="69293"/>
            <a:ext cx="24450306" cy="13753298"/>
          </a:xfrm>
          <a:prstGeom prst="rect">
            <a:avLst/>
          </a:prstGeom>
          <a:ln w="12700">
            <a:miter lim="400000"/>
          </a:ln>
        </p:spPr>
      </p:pic>
      <p:sp>
        <p:nvSpPr>
          <p:cNvPr id="152" name="TRADING BOT"/>
          <p:cNvSpPr txBox="1"/>
          <p:nvPr/>
        </p:nvSpPr>
        <p:spPr>
          <a:xfrm>
            <a:off x="7709441" y="9534717"/>
            <a:ext cx="8965118" cy="13290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8100" b="1">
                <a:solidFill>
                  <a:srgbClr val="0A0A0A"/>
                </a:solidFill>
              </a:defRPr>
            </a:lvl1pPr>
          </a:lstStyle>
          <a:p>
            <a:r>
              <a:t>TRADING BOT</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 name="Screen Shot 2021-12-12 at 11.00.11 am.png" descr="Screen Shot 2021-12-12 at 11.00.11 am.png"/>
          <p:cNvPicPr>
            <a:picLocks noChangeAspect="1"/>
          </p:cNvPicPr>
          <p:nvPr/>
        </p:nvPicPr>
        <p:blipFill>
          <a:blip r:embed="rId2"/>
          <a:stretch>
            <a:fillRect/>
          </a:stretch>
        </p:blipFill>
        <p:spPr>
          <a:xfrm>
            <a:off x="127761" y="-79248"/>
            <a:ext cx="16423465" cy="3408644"/>
          </a:xfrm>
          <a:prstGeom prst="rect">
            <a:avLst/>
          </a:prstGeom>
          <a:ln w="12700">
            <a:miter lim="400000"/>
          </a:ln>
        </p:spPr>
      </p:pic>
      <p:pic>
        <p:nvPicPr>
          <p:cNvPr id="185" name="Screen Shot 2021-12-12 at 11.00.52 am.png" descr="Screen Shot 2021-12-12 at 11.00.52 am.png"/>
          <p:cNvPicPr>
            <a:picLocks noChangeAspect="1"/>
          </p:cNvPicPr>
          <p:nvPr/>
        </p:nvPicPr>
        <p:blipFill>
          <a:blip r:embed="rId3"/>
          <a:stretch>
            <a:fillRect/>
          </a:stretch>
        </p:blipFill>
        <p:spPr>
          <a:xfrm>
            <a:off x="74175" y="3241106"/>
            <a:ext cx="19451822" cy="10337362"/>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178" name="Strategy 1: Buy the top gaining momentum coin"/>
          <p:cNvSpPr txBox="1"/>
          <p:nvPr/>
        </p:nvSpPr>
        <p:spPr>
          <a:xfrm>
            <a:off x="3111384" y="849556"/>
            <a:ext cx="15955765" cy="5950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3200" b="1">
                <a:solidFill>
                  <a:srgbClr val="000000"/>
                </a:solidFill>
              </a:defRPr>
            </a:lvl1pPr>
          </a:lstStyle>
          <a:p>
            <a:r>
              <a:rPr dirty="0"/>
              <a:t>Strategy </a:t>
            </a:r>
            <a:r>
              <a:rPr lang="en-AU" dirty="0"/>
              <a:t>2</a:t>
            </a:r>
            <a:r>
              <a:rPr dirty="0"/>
              <a:t>: </a:t>
            </a:r>
            <a:r>
              <a:rPr lang="en-AU" dirty="0"/>
              <a:t>MACD cross on the hourly chart. </a:t>
            </a:r>
            <a:endParaRPr dirty="0"/>
          </a:p>
        </p:txBody>
      </p:sp>
      <p:sp>
        <p:nvSpPr>
          <p:cNvPr id="179" name="Pandas for data handling…"/>
          <p:cNvSpPr txBox="1"/>
          <p:nvPr/>
        </p:nvSpPr>
        <p:spPr>
          <a:xfrm>
            <a:off x="13427678" y="5753393"/>
            <a:ext cx="10532651" cy="28110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304800" indent="-304800" algn="l">
              <a:buSzPct val="123000"/>
              <a:buChar char="-"/>
              <a:defRPr sz="3800">
                <a:solidFill>
                  <a:srgbClr val="000000"/>
                </a:solidFill>
              </a:defRPr>
            </a:pPr>
            <a:r>
              <a:rPr dirty="0"/>
              <a:t>Pandas for data handling</a:t>
            </a:r>
          </a:p>
          <a:p>
            <a:pPr marL="304800" indent="-304800" algn="l">
              <a:buSzPct val="123000"/>
              <a:buChar char="-"/>
              <a:defRPr sz="3800">
                <a:solidFill>
                  <a:srgbClr val="000000"/>
                </a:solidFill>
              </a:defRPr>
            </a:pPr>
            <a:r>
              <a:rPr dirty="0" err="1"/>
              <a:t>Binance</a:t>
            </a:r>
            <a:r>
              <a:rPr dirty="0"/>
              <a:t> client to get information from </a:t>
            </a:r>
            <a:r>
              <a:rPr dirty="0" err="1"/>
              <a:t>Binance</a:t>
            </a:r>
            <a:endParaRPr lang="en-AU" dirty="0"/>
          </a:p>
          <a:p>
            <a:pPr marL="304800" indent="-304800" algn="l">
              <a:buSzPct val="123000"/>
              <a:buChar char="-"/>
              <a:defRPr sz="3800">
                <a:solidFill>
                  <a:srgbClr val="000000"/>
                </a:solidFill>
              </a:defRPr>
            </a:pPr>
            <a:r>
              <a:rPr lang="en-AU" dirty="0"/>
              <a:t>A condition statement for the body of the execution code as well as the strategy.</a:t>
            </a:r>
            <a:endParaRPr dirty="0"/>
          </a:p>
          <a:p>
            <a:pPr algn="l" defTabSz="12700">
              <a:tabLst>
                <a:tab pos="355600" algn="l"/>
                <a:tab pos="711200" algn="l"/>
                <a:tab pos="1079500" algn="l"/>
                <a:tab pos="1435100" algn="l"/>
                <a:tab pos="1790700" algn="l"/>
                <a:tab pos="2159000" algn="l"/>
                <a:tab pos="2514600" algn="l"/>
                <a:tab pos="2870200" algn="l"/>
                <a:tab pos="3238500" algn="l"/>
                <a:tab pos="3594100" algn="l"/>
                <a:tab pos="3949700" algn="l"/>
                <a:tab pos="4318000" algn="l"/>
              </a:tabLst>
              <a:defRPr>
                <a:solidFill>
                  <a:srgbClr val="000000"/>
                </a:solidFill>
              </a:defRPr>
            </a:pPr>
            <a:endParaRPr dirty="0"/>
          </a:p>
        </p:txBody>
      </p:sp>
      <p:pic>
        <p:nvPicPr>
          <p:cNvPr id="3" name="Picture 2">
            <a:extLst>
              <a:ext uri="{FF2B5EF4-FFF2-40B4-BE49-F238E27FC236}">
                <a16:creationId xmlns:a16="http://schemas.microsoft.com/office/drawing/2014/main" id="{36FC2951-FBAA-42F3-8DF1-E9676F18E1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44" y="1569440"/>
            <a:ext cx="13183470" cy="11602273"/>
          </a:xfrm>
          <a:prstGeom prst="rect">
            <a:avLst/>
          </a:prstGeom>
        </p:spPr>
      </p:pic>
    </p:spTree>
    <p:extLst>
      <p:ext uri="{BB962C8B-B14F-4D97-AF65-F5344CB8AC3E}">
        <p14:creationId xmlns:p14="http://schemas.microsoft.com/office/powerpoint/2010/main" val="123658996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178" name="Strategy 1: Buy the top gaining momentum coin"/>
          <p:cNvSpPr txBox="1"/>
          <p:nvPr/>
        </p:nvSpPr>
        <p:spPr>
          <a:xfrm>
            <a:off x="3111384" y="849556"/>
            <a:ext cx="15955765"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200" b="1">
                <a:solidFill>
                  <a:srgbClr val="000000"/>
                </a:solidFill>
              </a:defRPr>
            </a:lvl1pPr>
          </a:lstStyle>
          <a:p>
            <a:r>
              <a:rPr dirty="0"/>
              <a:t>Strategy </a:t>
            </a:r>
            <a:r>
              <a:rPr lang="en-AU" dirty="0"/>
              <a:t>3</a:t>
            </a:r>
            <a:r>
              <a:rPr dirty="0"/>
              <a:t>: </a:t>
            </a:r>
            <a:r>
              <a:rPr lang="en-AU" dirty="0"/>
              <a:t>Modified MACD cross, Slow and Fast EMA, and RSI</a:t>
            </a:r>
            <a:endParaRPr dirty="0"/>
          </a:p>
        </p:txBody>
      </p:sp>
      <p:sp>
        <p:nvSpPr>
          <p:cNvPr id="179" name="Pandas for data handling…"/>
          <p:cNvSpPr txBox="1"/>
          <p:nvPr/>
        </p:nvSpPr>
        <p:spPr>
          <a:xfrm>
            <a:off x="13427678" y="5753393"/>
            <a:ext cx="10532651" cy="28110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304800" indent="-304800" algn="l">
              <a:buSzPct val="123000"/>
              <a:buChar char="-"/>
              <a:defRPr sz="3800">
                <a:solidFill>
                  <a:srgbClr val="000000"/>
                </a:solidFill>
              </a:defRPr>
            </a:pPr>
            <a:r>
              <a:rPr dirty="0"/>
              <a:t>Pandas for data handling</a:t>
            </a:r>
          </a:p>
          <a:p>
            <a:pPr marL="304800" indent="-304800" algn="l">
              <a:buSzPct val="123000"/>
              <a:buChar char="-"/>
              <a:defRPr sz="3800">
                <a:solidFill>
                  <a:srgbClr val="000000"/>
                </a:solidFill>
              </a:defRPr>
            </a:pPr>
            <a:r>
              <a:rPr dirty="0" err="1"/>
              <a:t>Binance</a:t>
            </a:r>
            <a:r>
              <a:rPr dirty="0"/>
              <a:t> client to get information from </a:t>
            </a:r>
            <a:r>
              <a:rPr dirty="0" err="1"/>
              <a:t>Binance</a:t>
            </a:r>
            <a:endParaRPr lang="en-AU" dirty="0"/>
          </a:p>
          <a:p>
            <a:pPr marL="304800" indent="-304800" algn="l">
              <a:buSzPct val="123000"/>
              <a:buChar char="-"/>
              <a:defRPr sz="3800">
                <a:solidFill>
                  <a:srgbClr val="000000"/>
                </a:solidFill>
              </a:defRPr>
            </a:pPr>
            <a:r>
              <a:rPr lang="en-AU" dirty="0"/>
              <a:t>A condition statement for the body of the execution code as well as the strategy.</a:t>
            </a:r>
            <a:endParaRPr dirty="0"/>
          </a:p>
          <a:p>
            <a:pPr algn="l" defTabSz="12700">
              <a:tabLst>
                <a:tab pos="355600" algn="l"/>
                <a:tab pos="711200" algn="l"/>
                <a:tab pos="1079500" algn="l"/>
                <a:tab pos="1435100" algn="l"/>
                <a:tab pos="1790700" algn="l"/>
                <a:tab pos="2159000" algn="l"/>
                <a:tab pos="2514600" algn="l"/>
                <a:tab pos="2870200" algn="l"/>
                <a:tab pos="3238500" algn="l"/>
                <a:tab pos="3594100" algn="l"/>
                <a:tab pos="3949700" algn="l"/>
                <a:tab pos="4318000" algn="l"/>
              </a:tabLst>
              <a:defRPr>
                <a:solidFill>
                  <a:srgbClr val="000000"/>
                </a:solidFill>
              </a:defRPr>
            </a:pPr>
            <a:endParaRPr dirty="0"/>
          </a:p>
        </p:txBody>
      </p:sp>
      <p:pic>
        <p:nvPicPr>
          <p:cNvPr id="4" name="Picture 3">
            <a:extLst>
              <a:ext uri="{FF2B5EF4-FFF2-40B4-BE49-F238E27FC236}">
                <a16:creationId xmlns:a16="http://schemas.microsoft.com/office/drawing/2014/main" id="{910C882E-B615-46B7-9159-D6CE18771C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896" y="1798276"/>
            <a:ext cx="13027523" cy="11460524"/>
          </a:xfrm>
          <a:prstGeom prst="rect">
            <a:avLst/>
          </a:prstGeom>
        </p:spPr>
      </p:pic>
    </p:spTree>
    <p:extLst>
      <p:ext uri="{BB962C8B-B14F-4D97-AF65-F5344CB8AC3E}">
        <p14:creationId xmlns:p14="http://schemas.microsoft.com/office/powerpoint/2010/main" val="238757126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178" name="Strategy 1: Buy the top gaining momentum coin"/>
          <p:cNvSpPr txBox="1"/>
          <p:nvPr/>
        </p:nvSpPr>
        <p:spPr>
          <a:xfrm>
            <a:off x="3111384" y="849556"/>
            <a:ext cx="15955765" cy="5950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3200" b="1">
                <a:solidFill>
                  <a:srgbClr val="000000"/>
                </a:solidFill>
              </a:defRPr>
            </a:lvl1pPr>
          </a:lstStyle>
          <a:p>
            <a:r>
              <a:rPr lang="en-AU" dirty="0"/>
              <a:t>Calling the Function To Run</a:t>
            </a:r>
            <a:endParaRPr dirty="0"/>
          </a:p>
        </p:txBody>
      </p:sp>
      <p:sp>
        <p:nvSpPr>
          <p:cNvPr id="179" name="Pandas for data handling…"/>
          <p:cNvSpPr txBox="1"/>
          <p:nvPr/>
        </p:nvSpPr>
        <p:spPr>
          <a:xfrm>
            <a:off x="13427678" y="6338169"/>
            <a:ext cx="10532651" cy="16414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304800" indent="-304800" algn="l">
              <a:buSzPct val="123000"/>
              <a:buChar char="-"/>
              <a:defRPr sz="3800">
                <a:solidFill>
                  <a:srgbClr val="000000"/>
                </a:solidFill>
              </a:defRPr>
            </a:pPr>
            <a:r>
              <a:rPr lang="en-AU" dirty="0"/>
              <a:t>A simple While true, with an added heart beat to know the code is running. </a:t>
            </a:r>
            <a:endParaRPr dirty="0"/>
          </a:p>
          <a:p>
            <a:pPr algn="l" defTabSz="12700">
              <a:tabLst>
                <a:tab pos="355600" algn="l"/>
                <a:tab pos="711200" algn="l"/>
                <a:tab pos="1079500" algn="l"/>
                <a:tab pos="1435100" algn="l"/>
                <a:tab pos="1790700" algn="l"/>
                <a:tab pos="2159000" algn="l"/>
                <a:tab pos="2514600" algn="l"/>
                <a:tab pos="2870200" algn="l"/>
                <a:tab pos="3238500" algn="l"/>
                <a:tab pos="3594100" algn="l"/>
                <a:tab pos="3949700" algn="l"/>
                <a:tab pos="4318000" algn="l"/>
              </a:tabLst>
              <a:defRPr>
                <a:solidFill>
                  <a:srgbClr val="000000"/>
                </a:solidFill>
              </a:defRPr>
            </a:pPr>
            <a:endParaRPr dirty="0"/>
          </a:p>
        </p:txBody>
      </p:sp>
      <p:pic>
        <p:nvPicPr>
          <p:cNvPr id="3" name="Picture 2">
            <a:extLst>
              <a:ext uri="{FF2B5EF4-FFF2-40B4-BE49-F238E27FC236}">
                <a16:creationId xmlns:a16="http://schemas.microsoft.com/office/drawing/2014/main" id="{BADF5F20-59AB-4A9B-8CD0-D816DD297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330" y="3967218"/>
            <a:ext cx="12911374" cy="4741902"/>
          </a:xfrm>
          <a:prstGeom prst="rect">
            <a:avLst/>
          </a:prstGeom>
        </p:spPr>
      </p:pic>
    </p:spTree>
    <p:extLst>
      <p:ext uri="{BB962C8B-B14F-4D97-AF65-F5344CB8AC3E}">
        <p14:creationId xmlns:p14="http://schemas.microsoft.com/office/powerpoint/2010/main" val="152709646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178" name="Strategy 1: Buy the top gaining momentum coin"/>
          <p:cNvSpPr txBox="1"/>
          <p:nvPr/>
        </p:nvSpPr>
        <p:spPr>
          <a:xfrm>
            <a:off x="3111384" y="757224"/>
            <a:ext cx="1595576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3200" b="1">
                <a:solidFill>
                  <a:srgbClr val="000000"/>
                </a:solidFill>
              </a:defRPr>
            </a:lvl1pPr>
          </a:lstStyle>
          <a:p>
            <a:pPr algn="ctr"/>
            <a:r>
              <a:rPr lang="en-AU" sz="4400" dirty="0"/>
              <a:t>Risk management </a:t>
            </a:r>
            <a:endParaRPr sz="4400" dirty="0"/>
          </a:p>
        </p:txBody>
      </p:sp>
      <p:sp>
        <p:nvSpPr>
          <p:cNvPr id="179" name="Pandas for data handling…"/>
          <p:cNvSpPr txBox="1"/>
          <p:nvPr/>
        </p:nvSpPr>
        <p:spPr>
          <a:xfrm>
            <a:off x="592835" y="1630788"/>
            <a:ext cx="23198329" cy="56425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defTabSz="12700">
              <a:tabLst>
                <a:tab pos="355600" algn="l"/>
                <a:tab pos="711200" algn="l"/>
                <a:tab pos="1079500" algn="l"/>
                <a:tab pos="1435100" algn="l"/>
                <a:tab pos="1790700" algn="l"/>
                <a:tab pos="2159000" algn="l"/>
                <a:tab pos="2514600" algn="l"/>
                <a:tab pos="2870200" algn="l"/>
                <a:tab pos="3238500" algn="l"/>
                <a:tab pos="3594100" algn="l"/>
                <a:tab pos="3949700" algn="l"/>
                <a:tab pos="4318000" algn="l"/>
              </a:tabLst>
              <a:defRPr>
                <a:solidFill>
                  <a:srgbClr val="000000"/>
                </a:solidFill>
              </a:defRPr>
            </a:pPr>
            <a:r>
              <a:rPr lang="en-AU" sz="3600" dirty="0"/>
              <a:t>For our risk management, we have implemented two simple strategies to help minimise our losses and maximise our gains.</a:t>
            </a:r>
          </a:p>
          <a:p>
            <a:pPr algn="l" defTabSz="12700">
              <a:tabLst>
                <a:tab pos="355600" algn="l"/>
                <a:tab pos="711200" algn="l"/>
                <a:tab pos="1079500" algn="l"/>
                <a:tab pos="1435100" algn="l"/>
                <a:tab pos="1790700" algn="l"/>
                <a:tab pos="2159000" algn="l"/>
                <a:tab pos="2514600" algn="l"/>
                <a:tab pos="2870200" algn="l"/>
                <a:tab pos="3238500" algn="l"/>
                <a:tab pos="3594100" algn="l"/>
                <a:tab pos="3949700" algn="l"/>
                <a:tab pos="4318000" algn="l"/>
              </a:tabLst>
              <a:defRPr>
                <a:solidFill>
                  <a:srgbClr val="000000"/>
                </a:solidFill>
              </a:defRPr>
            </a:pPr>
            <a:endParaRPr lang="en-AU" sz="3600" dirty="0"/>
          </a:p>
          <a:p>
            <a:pPr algn="l" defTabSz="12700">
              <a:tabLst>
                <a:tab pos="355600" algn="l"/>
                <a:tab pos="711200" algn="l"/>
                <a:tab pos="1079500" algn="l"/>
                <a:tab pos="1435100" algn="l"/>
                <a:tab pos="1790700" algn="l"/>
                <a:tab pos="2159000" algn="l"/>
                <a:tab pos="2514600" algn="l"/>
                <a:tab pos="2870200" algn="l"/>
                <a:tab pos="3238500" algn="l"/>
                <a:tab pos="3594100" algn="l"/>
                <a:tab pos="3949700" algn="l"/>
                <a:tab pos="4318000" algn="l"/>
              </a:tabLst>
              <a:defRPr>
                <a:solidFill>
                  <a:srgbClr val="000000"/>
                </a:solidFill>
              </a:defRPr>
            </a:pPr>
            <a:r>
              <a:rPr lang="en-AU" sz="3600" dirty="0"/>
              <a:t>The first. We will only ever trade 10% of our account, and only ever risk 1% on any one trade. As seen below. (please note, example has 30% due to the small funding). This means in up times our trade size will be larger, and in down times will reduce automatically.</a:t>
            </a:r>
          </a:p>
          <a:p>
            <a:pPr algn="l" defTabSz="12700">
              <a:tabLst>
                <a:tab pos="355600" algn="l"/>
                <a:tab pos="711200" algn="l"/>
                <a:tab pos="1079500" algn="l"/>
                <a:tab pos="1435100" algn="l"/>
                <a:tab pos="1790700" algn="l"/>
                <a:tab pos="2159000" algn="l"/>
                <a:tab pos="2514600" algn="l"/>
                <a:tab pos="2870200" algn="l"/>
                <a:tab pos="3238500" algn="l"/>
                <a:tab pos="3594100" algn="l"/>
                <a:tab pos="3949700" algn="l"/>
                <a:tab pos="4318000" algn="l"/>
              </a:tabLst>
              <a:defRPr>
                <a:solidFill>
                  <a:srgbClr val="000000"/>
                </a:solidFill>
              </a:defRPr>
            </a:pPr>
            <a:endParaRPr lang="en-AU" sz="3600" dirty="0"/>
          </a:p>
          <a:p>
            <a:pPr algn="l" defTabSz="12700">
              <a:tabLst>
                <a:tab pos="355600" algn="l"/>
                <a:tab pos="711200" algn="l"/>
                <a:tab pos="1079500" algn="l"/>
                <a:tab pos="1435100" algn="l"/>
                <a:tab pos="1790700" algn="l"/>
                <a:tab pos="2159000" algn="l"/>
                <a:tab pos="2514600" algn="l"/>
                <a:tab pos="2870200" algn="l"/>
                <a:tab pos="3238500" algn="l"/>
                <a:tab pos="3594100" algn="l"/>
                <a:tab pos="3949700" algn="l"/>
                <a:tab pos="4318000" algn="l"/>
              </a:tabLst>
              <a:defRPr>
                <a:solidFill>
                  <a:srgbClr val="000000"/>
                </a:solidFill>
              </a:defRPr>
            </a:pPr>
            <a:r>
              <a:rPr lang="en-AU" sz="3600" dirty="0"/>
              <a:t>Second, is implementing a stop loss and take profit. This compliments the first risk management step. Our stop loss is set at 10%, and our take profit is set at 100%. The TP has been set as we have never hit that with our strategy.</a:t>
            </a:r>
            <a:endParaRPr sz="3600" dirty="0"/>
          </a:p>
        </p:txBody>
      </p:sp>
      <p:pic>
        <p:nvPicPr>
          <p:cNvPr id="3" name="Picture 2">
            <a:extLst>
              <a:ext uri="{FF2B5EF4-FFF2-40B4-BE49-F238E27FC236}">
                <a16:creationId xmlns:a16="http://schemas.microsoft.com/office/drawing/2014/main" id="{9D2D2D59-2F2B-4FDB-B83A-B58685CF53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199" y="7367221"/>
            <a:ext cx="20813486" cy="5791200"/>
          </a:xfrm>
          <a:prstGeom prst="rect">
            <a:avLst/>
          </a:prstGeom>
        </p:spPr>
      </p:pic>
    </p:spTree>
    <p:extLst>
      <p:ext uri="{BB962C8B-B14F-4D97-AF65-F5344CB8AC3E}">
        <p14:creationId xmlns:p14="http://schemas.microsoft.com/office/powerpoint/2010/main" val="244022065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178" name="Strategy 1: Buy the top gaining momentum coin"/>
          <p:cNvSpPr txBox="1"/>
          <p:nvPr/>
        </p:nvSpPr>
        <p:spPr>
          <a:xfrm>
            <a:off x="3111384" y="757224"/>
            <a:ext cx="15955765" cy="77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200" b="1">
                <a:solidFill>
                  <a:srgbClr val="000000"/>
                </a:solidFill>
              </a:defRPr>
            </a:lvl1pPr>
          </a:lstStyle>
          <a:p>
            <a:pPr algn="ctr"/>
            <a:r>
              <a:rPr lang="en-AU" sz="4400" dirty="0"/>
              <a:t>Performance of Strategy 2 &amp; 3</a:t>
            </a:r>
            <a:endParaRPr sz="4400" dirty="0"/>
          </a:p>
        </p:txBody>
      </p:sp>
      <p:sp>
        <p:nvSpPr>
          <p:cNvPr id="179" name="Pandas for data handling…"/>
          <p:cNvSpPr txBox="1"/>
          <p:nvPr/>
        </p:nvSpPr>
        <p:spPr>
          <a:xfrm>
            <a:off x="592835" y="4198642"/>
            <a:ext cx="23198329" cy="45345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defTabSz="12700">
              <a:tabLst>
                <a:tab pos="355600" algn="l"/>
                <a:tab pos="711200" algn="l"/>
                <a:tab pos="1079500" algn="l"/>
                <a:tab pos="1435100" algn="l"/>
                <a:tab pos="1790700" algn="l"/>
                <a:tab pos="2159000" algn="l"/>
                <a:tab pos="2514600" algn="l"/>
                <a:tab pos="2870200" algn="l"/>
                <a:tab pos="3238500" algn="l"/>
                <a:tab pos="3594100" algn="l"/>
                <a:tab pos="3949700" algn="l"/>
                <a:tab pos="4318000" algn="l"/>
              </a:tabLst>
              <a:defRPr>
                <a:solidFill>
                  <a:srgbClr val="000000"/>
                </a:solidFill>
              </a:defRPr>
            </a:pPr>
            <a:r>
              <a:rPr lang="en-AU" sz="3600" dirty="0"/>
              <a:t>As mentioned earlier, the performance on the back tests were quite promising. Although past performance can not be relied on to accurately predict future performance, this has not stopped Damo and myself getting super excited to deploy this live and start our mission to the moon.</a:t>
            </a:r>
          </a:p>
          <a:p>
            <a:pPr algn="l" defTabSz="12700">
              <a:tabLst>
                <a:tab pos="355600" algn="l"/>
                <a:tab pos="711200" algn="l"/>
                <a:tab pos="1079500" algn="l"/>
                <a:tab pos="1435100" algn="l"/>
                <a:tab pos="1790700" algn="l"/>
                <a:tab pos="2159000" algn="l"/>
                <a:tab pos="2514600" algn="l"/>
                <a:tab pos="2870200" algn="l"/>
                <a:tab pos="3238500" algn="l"/>
                <a:tab pos="3594100" algn="l"/>
                <a:tab pos="3949700" algn="l"/>
                <a:tab pos="4318000" algn="l"/>
              </a:tabLst>
              <a:defRPr>
                <a:solidFill>
                  <a:srgbClr val="000000"/>
                </a:solidFill>
              </a:defRPr>
            </a:pPr>
            <a:endParaRPr lang="en-AU" sz="3600" dirty="0"/>
          </a:p>
          <a:p>
            <a:pPr algn="l" defTabSz="12700">
              <a:tabLst>
                <a:tab pos="355600" algn="l"/>
                <a:tab pos="711200" algn="l"/>
                <a:tab pos="1079500" algn="l"/>
                <a:tab pos="1435100" algn="l"/>
                <a:tab pos="1790700" algn="l"/>
                <a:tab pos="2159000" algn="l"/>
                <a:tab pos="2514600" algn="l"/>
                <a:tab pos="2870200" algn="l"/>
                <a:tab pos="3238500" algn="l"/>
                <a:tab pos="3594100" algn="l"/>
                <a:tab pos="3949700" algn="l"/>
                <a:tab pos="4318000" algn="l"/>
              </a:tabLst>
              <a:defRPr>
                <a:solidFill>
                  <a:srgbClr val="000000"/>
                </a:solidFill>
              </a:defRPr>
            </a:pPr>
            <a:r>
              <a:rPr lang="en-AU" sz="3600" dirty="0"/>
              <a:t>We tested this on different time frames and different assets, and we found that the hourly data on ETH/USD (we will be using ETH/BUSD) gave us the best results.</a:t>
            </a:r>
          </a:p>
          <a:p>
            <a:pPr algn="l" defTabSz="12700">
              <a:tabLst>
                <a:tab pos="355600" algn="l"/>
                <a:tab pos="711200" algn="l"/>
                <a:tab pos="1079500" algn="l"/>
                <a:tab pos="1435100" algn="l"/>
                <a:tab pos="1790700" algn="l"/>
                <a:tab pos="2159000" algn="l"/>
                <a:tab pos="2514600" algn="l"/>
                <a:tab pos="2870200" algn="l"/>
                <a:tab pos="3238500" algn="l"/>
                <a:tab pos="3594100" algn="l"/>
                <a:tab pos="3949700" algn="l"/>
                <a:tab pos="4318000" algn="l"/>
              </a:tabLst>
              <a:defRPr>
                <a:solidFill>
                  <a:srgbClr val="000000"/>
                </a:solidFill>
              </a:defRPr>
            </a:pPr>
            <a:endParaRPr lang="en-AU" sz="3600" dirty="0"/>
          </a:p>
          <a:p>
            <a:pPr algn="l" defTabSz="12700">
              <a:tabLst>
                <a:tab pos="355600" algn="l"/>
                <a:tab pos="711200" algn="l"/>
                <a:tab pos="1079500" algn="l"/>
                <a:tab pos="1435100" algn="l"/>
                <a:tab pos="1790700" algn="l"/>
                <a:tab pos="2159000" algn="l"/>
                <a:tab pos="2514600" algn="l"/>
                <a:tab pos="2870200" algn="l"/>
                <a:tab pos="3238500" algn="l"/>
                <a:tab pos="3594100" algn="l"/>
                <a:tab pos="3949700" algn="l"/>
                <a:tab pos="4318000" algn="l"/>
              </a:tabLst>
              <a:defRPr>
                <a:solidFill>
                  <a:srgbClr val="000000"/>
                </a:solidFill>
              </a:defRPr>
            </a:pPr>
            <a:r>
              <a:rPr lang="en-AU" sz="3600" dirty="0"/>
              <a:t>We used the SPY as our market reference in the back tests. </a:t>
            </a:r>
            <a:endParaRPr sz="3600" dirty="0"/>
          </a:p>
        </p:txBody>
      </p:sp>
    </p:spTree>
    <p:extLst>
      <p:ext uri="{BB962C8B-B14F-4D97-AF65-F5344CB8AC3E}">
        <p14:creationId xmlns:p14="http://schemas.microsoft.com/office/powerpoint/2010/main" val="370238061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178" name="Strategy 1: Buy the top gaining momentum coin"/>
          <p:cNvSpPr txBox="1"/>
          <p:nvPr/>
        </p:nvSpPr>
        <p:spPr>
          <a:xfrm>
            <a:off x="3111384" y="757224"/>
            <a:ext cx="1595576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3200" b="1">
                <a:solidFill>
                  <a:srgbClr val="000000"/>
                </a:solidFill>
              </a:defRPr>
            </a:lvl1pPr>
          </a:lstStyle>
          <a:p>
            <a:pPr algn="ctr"/>
            <a:r>
              <a:rPr lang="en-AU" sz="4400" dirty="0"/>
              <a:t>Things we would like to improve and implement.</a:t>
            </a:r>
            <a:endParaRPr sz="4400" dirty="0"/>
          </a:p>
        </p:txBody>
      </p:sp>
      <p:sp>
        <p:nvSpPr>
          <p:cNvPr id="179" name="Pandas for data handling…"/>
          <p:cNvSpPr txBox="1"/>
          <p:nvPr/>
        </p:nvSpPr>
        <p:spPr>
          <a:xfrm>
            <a:off x="592835" y="1982652"/>
            <a:ext cx="23198329" cy="89665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571500" indent="-571500" algn="l" defTabSz="12700">
              <a:buFontTx/>
              <a:buChar char="-"/>
              <a:tabLst>
                <a:tab pos="355600" algn="l"/>
                <a:tab pos="711200" algn="l"/>
                <a:tab pos="1079500" algn="l"/>
                <a:tab pos="1435100" algn="l"/>
                <a:tab pos="1790700" algn="l"/>
                <a:tab pos="2159000" algn="l"/>
                <a:tab pos="2514600" algn="l"/>
                <a:tab pos="2870200" algn="l"/>
                <a:tab pos="3238500" algn="l"/>
                <a:tab pos="3594100" algn="l"/>
                <a:tab pos="3949700" algn="l"/>
                <a:tab pos="4318000" algn="l"/>
              </a:tabLst>
              <a:defRPr>
                <a:solidFill>
                  <a:srgbClr val="000000"/>
                </a:solidFill>
              </a:defRPr>
            </a:pPr>
            <a:r>
              <a:rPr lang="en-AU" sz="3600" dirty="0"/>
              <a:t>Have a buy and sell strategy. We have noticed our biggest draw downs come from </a:t>
            </a:r>
            <a:r>
              <a:rPr lang="en-AU" sz="3600" dirty="0" err="1"/>
              <a:t>visable</a:t>
            </a:r>
            <a:r>
              <a:rPr lang="en-AU" sz="3600" dirty="0"/>
              <a:t> down trends. We have also noticed our system could take advantage of these moves and potentially minimise drawdowns, if not (optimistically) eliminate them. </a:t>
            </a:r>
          </a:p>
          <a:p>
            <a:pPr algn="l" defTabSz="12700">
              <a:tabLst>
                <a:tab pos="355600" algn="l"/>
                <a:tab pos="711200" algn="l"/>
                <a:tab pos="1079500" algn="l"/>
                <a:tab pos="1435100" algn="l"/>
                <a:tab pos="1790700" algn="l"/>
                <a:tab pos="2159000" algn="l"/>
                <a:tab pos="2514600" algn="l"/>
                <a:tab pos="2870200" algn="l"/>
                <a:tab pos="3238500" algn="l"/>
                <a:tab pos="3594100" algn="l"/>
                <a:tab pos="3949700" algn="l"/>
                <a:tab pos="4318000" algn="l"/>
              </a:tabLst>
              <a:defRPr>
                <a:solidFill>
                  <a:srgbClr val="000000"/>
                </a:solidFill>
              </a:defRPr>
            </a:pPr>
            <a:endParaRPr lang="en-AU" sz="3600" dirty="0"/>
          </a:p>
          <a:p>
            <a:pPr marL="571500" indent="-571500" algn="l" defTabSz="12700">
              <a:buFontTx/>
              <a:buChar char="-"/>
              <a:tabLst>
                <a:tab pos="355600" algn="l"/>
                <a:tab pos="711200" algn="l"/>
                <a:tab pos="1079500" algn="l"/>
                <a:tab pos="1435100" algn="l"/>
                <a:tab pos="1790700" algn="l"/>
                <a:tab pos="2159000" algn="l"/>
                <a:tab pos="2514600" algn="l"/>
                <a:tab pos="2870200" algn="l"/>
                <a:tab pos="3238500" algn="l"/>
                <a:tab pos="3594100" algn="l"/>
                <a:tab pos="3949700" algn="l"/>
                <a:tab pos="4318000" algn="l"/>
              </a:tabLst>
              <a:defRPr>
                <a:solidFill>
                  <a:srgbClr val="000000"/>
                </a:solidFill>
              </a:defRPr>
            </a:pPr>
            <a:r>
              <a:rPr lang="en-AU" sz="3600" dirty="0"/>
              <a:t>We would like to run the system live for an extended period of time and take feedback of </a:t>
            </a:r>
            <a:r>
              <a:rPr lang="en-AU" sz="3600" dirty="0" err="1"/>
              <a:t>whats</a:t>
            </a:r>
            <a:r>
              <a:rPr lang="en-AU" sz="3600" dirty="0"/>
              <a:t> happened to be able to tweak and modify as needed. </a:t>
            </a:r>
          </a:p>
          <a:p>
            <a:pPr algn="l" defTabSz="12700">
              <a:tabLst>
                <a:tab pos="355600" algn="l"/>
                <a:tab pos="711200" algn="l"/>
                <a:tab pos="1079500" algn="l"/>
                <a:tab pos="1435100" algn="l"/>
                <a:tab pos="1790700" algn="l"/>
                <a:tab pos="2159000" algn="l"/>
                <a:tab pos="2514600" algn="l"/>
                <a:tab pos="2870200" algn="l"/>
                <a:tab pos="3238500" algn="l"/>
                <a:tab pos="3594100" algn="l"/>
                <a:tab pos="3949700" algn="l"/>
                <a:tab pos="4318000" algn="l"/>
              </a:tabLst>
              <a:defRPr>
                <a:solidFill>
                  <a:srgbClr val="000000"/>
                </a:solidFill>
              </a:defRPr>
            </a:pPr>
            <a:endParaRPr lang="en-AU" sz="3600" dirty="0"/>
          </a:p>
          <a:p>
            <a:pPr marL="571500" indent="-571500" algn="l" defTabSz="12700">
              <a:buFontTx/>
              <a:buChar char="-"/>
              <a:tabLst>
                <a:tab pos="355600" algn="l"/>
                <a:tab pos="711200" algn="l"/>
                <a:tab pos="1079500" algn="l"/>
                <a:tab pos="1435100" algn="l"/>
                <a:tab pos="1790700" algn="l"/>
                <a:tab pos="2159000" algn="l"/>
                <a:tab pos="2514600" algn="l"/>
                <a:tab pos="2870200" algn="l"/>
                <a:tab pos="3238500" algn="l"/>
                <a:tab pos="3594100" algn="l"/>
                <a:tab pos="3949700" algn="l"/>
                <a:tab pos="4318000" algn="l"/>
              </a:tabLst>
              <a:defRPr>
                <a:solidFill>
                  <a:srgbClr val="000000"/>
                </a:solidFill>
              </a:defRPr>
            </a:pPr>
            <a:r>
              <a:rPr lang="en-AU" sz="3600" dirty="0"/>
              <a:t>Loop through a bunch of different assets and asset classes, so we are not just focussed on the one asset. This was started with strategy one in order to take advantage of the big movers. </a:t>
            </a:r>
          </a:p>
          <a:p>
            <a:pPr algn="l" defTabSz="12700">
              <a:tabLst>
                <a:tab pos="355600" algn="l"/>
                <a:tab pos="711200" algn="l"/>
                <a:tab pos="1079500" algn="l"/>
                <a:tab pos="1435100" algn="l"/>
                <a:tab pos="1790700" algn="l"/>
                <a:tab pos="2159000" algn="l"/>
                <a:tab pos="2514600" algn="l"/>
                <a:tab pos="2870200" algn="l"/>
                <a:tab pos="3238500" algn="l"/>
                <a:tab pos="3594100" algn="l"/>
                <a:tab pos="3949700" algn="l"/>
                <a:tab pos="4318000" algn="l"/>
              </a:tabLst>
              <a:defRPr>
                <a:solidFill>
                  <a:srgbClr val="000000"/>
                </a:solidFill>
              </a:defRPr>
            </a:pPr>
            <a:endParaRPr lang="en-AU" sz="3600" dirty="0"/>
          </a:p>
          <a:p>
            <a:pPr marL="571500" indent="-571500" algn="l" defTabSz="12700">
              <a:buFontTx/>
              <a:buChar char="-"/>
              <a:tabLst>
                <a:tab pos="355600" algn="l"/>
                <a:tab pos="711200" algn="l"/>
                <a:tab pos="1079500" algn="l"/>
                <a:tab pos="1435100" algn="l"/>
                <a:tab pos="1790700" algn="l"/>
                <a:tab pos="2159000" algn="l"/>
                <a:tab pos="2514600" algn="l"/>
                <a:tab pos="2870200" algn="l"/>
                <a:tab pos="3238500" algn="l"/>
                <a:tab pos="3594100" algn="l"/>
                <a:tab pos="3949700" algn="l"/>
                <a:tab pos="4318000" algn="l"/>
              </a:tabLst>
              <a:defRPr>
                <a:solidFill>
                  <a:srgbClr val="000000"/>
                </a:solidFill>
              </a:defRPr>
            </a:pPr>
            <a:r>
              <a:rPr lang="en-AU" sz="3600" dirty="0"/>
              <a:t>Implement a more rigorous money and risk management system. At the moment we only have stop losses, take profits and trading size allocation limits. This needs improvement. </a:t>
            </a:r>
          </a:p>
          <a:p>
            <a:pPr algn="l" defTabSz="12700">
              <a:tabLst>
                <a:tab pos="355600" algn="l"/>
                <a:tab pos="711200" algn="l"/>
                <a:tab pos="1079500" algn="l"/>
                <a:tab pos="1435100" algn="l"/>
                <a:tab pos="1790700" algn="l"/>
                <a:tab pos="2159000" algn="l"/>
                <a:tab pos="2514600" algn="l"/>
                <a:tab pos="2870200" algn="l"/>
                <a:tab pos="3238500" algn="l"/>
                <a:tab pos="3594100" algn="l"/>
                <a:tab pos="3949700" algn="l"/>
                <a:tab pos="4318000" algn="l"/>
              </a:tabLst>
              <a:defRPr>
                <a:solidFill>
                  <a:srgbClr val="000000"/>
                </a:solidFill>
              </a:defRPr>
            </a:pPr>
            <a:endParaRPr lang="en-AU" sz="3600" dirty="0"/>
          </a:p>
          <a:p>
            <a:pPr marL="571500" indent="-571500" algn="l" defTabSz="12700">
              <a:buFontTx/>
              <a:buChar char="-"/>
              <a:tabLst>
                <a:tab pos="355600" algn="l"/>
                <a:tab pos="711200" algn="l"/>
                <a:tab pos="1079500" algn="l"/>
                <a:tab pos="1435100" algn="l"/>
                <a:tab pos="1790700" algn="l"/>
                <a:tab pos="2159000" algn="l"/>
                <a:tab pos="2514600" algn="l"/>
                <a:tab pos="2870200" algn="l"/>
                <a:tab pos="3238500" algn="l"/>
                <a:tab pos="3594100" algn="l"/>
                <a:tab pos="3949700" algn="l"/>
                <a:tab pos="4318000" algn="l"/>
              </a:tabLst>
              <a:defRPr>
                <a:solidFill>
                  <a:srgbClr val="000000"/>
                </a:solidFill>
              </a:defRPr>
            </a:pPr>
            <a:r>
              <a:rPr lang="en-AU" sz="3600" dirty="0"/>
              <a:t>Improve our back testing code. At the moment, it does not take into account our stop loss (or take profit). This means that some of our gains could have potentially dipped below our stop loss before </a:t>
            </a:r>
            <a:r>
              <a:rPr lang="en-AU" sz="3600" dirty="0" err="1"/>
              <a:t>turing</a:t>
            </a:r>
            <a:r>
              <a:rPr lang="en-AU" sz="3600" dirty="0"/>
              <a:t> into a gain. It also means that some of our bigger losses would have been capped at 10%. </a:t>
            </a:r>
            <a:endParaRPr sz="3600" dirty="0"/>
          </a:p>
        </p:txBody>
      </p:sp>
    </p:spTree>
    <p:extLst>
      <p:ext uri="{BB962C8B-B14F-4D97-AF65-F5344CB8AC3E}">
        <p14:creationId xmlns:p14="http://schemas.microsoft.com/office/powerpoint/2010/main" val="222402241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178" name="Strategy 1: Buy the top gaining momentum coin"/>
          <p:cNvSpPr txBox="1"/>
          <p:nvPr/>
        </p:nvSpPr>
        <p:spPr>
          <a:xfrm>
            <a:off x="3111384" y="757224"/>
            <a:ext cx="15955765" cy="77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200" b="1">
                <a:solidFill>
                  <a:srgbClr val="000000"/>
                </a:solidFill>
              </a:defRPr>
            </a:lvl1pPr>
          </a:lstStyle>
          <a:p>
            <a:pPr algn="ctr"/>
            <a:endParaRPr sz="4400" dirty="0"/>
          </a:p>
        </p:txBody>
      </p:sp>
      <p:sp>
        <p:nvSpPr>
          <p:cNvPr id="179" name="Pandas for data handling…"/>
          <p:cNvSpPr txBox="1"/>
          <p:nvPr/>
        </p:nvSpPr>
        <p:spPr>
          <a:xfrm>
            <a:off x="592835" y="4883451"/>
            <a:ext cx="23198329" cy="31649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defTabSz="12700">
              <a:tabLst>
                <a:tab pos="355600" algn="l"/>
                <a:tab pos="711200" algn="l"/>
                <a:tab pos="1079500" algn="l"/>
                <a:tab pos="1435100" algn="l"/>
                <a:tab pos="1790700" algn="l"/>
                <a:tab pos="2159000" algn="l"/>
                <a:tab pos="2514600" algn="l"/>
                <a:tab pos="2870200" algn="l"/>
                <a:tab pos="3238500" algn="l"/>
                <a:tab pos="3594100" algn="l"/>
                <a:tab pos="3949700" algn="l"/>
                <a:tab pos="4318000" algn="l"/>
              </a:tabLst>
              <a:defRPr>
                <a:solidFill>
                  <a:srgbClr val="000000"/>
                </a:solidFill>
              </a:defRPr>
            </a:pPr>
            <a:r>
              <a:rPr lang="en-AU" sz="19900" b="1" dirty="0"/>
              <a:t>Questions</a:t>
            </a:r>
            <a:endParaRPr sz="19900" b="1" dirty="0"/>
          </a:p>
        </p:txBody>
      </p:sp>
    </p:spTree>
    <p:extLst>
      <p:ext uri="{BB962C8B-B14F-4D97-AF65-F5344CB8AC3E}">
        <p14:creationId xmlns:p14="http://schemas.microsoft.com/office/powerpoint/2010/main" val="333460312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4" name="Our focus was to have a high profitable trading strategy  without having to be in front of the monitors each and every day looking for buy and sell orders."/>
          <p:cNvSpPr txBox="1"/>
          <p:nvPr/>
        </p:nvSpPr>
        <p:spPr>
          <a:xfrm>
            <a:off x="3822288" y="10493684"/>
            <a:ext cx="19630433" cy="28234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6000">
                <a:solidFill>
                  <a:srgbClr val="FFFFFF"/>
                </a:solidFill>
              </a:defRPr>
            </a:lvl1pPr>
          </a:lstStyle>
          <a:p>
            <a:pPr>
              <a:defRPr sz="3900"/>
            </a:pPr>
            <a:r>
              <a:rPr sz="6000"/>
              <a:t>Our focus was to have a high profitable trading strategy  without having to be in front of the monitors each and every day looking for buy and sell orders.</a:t>
            </a:r>
          </a:p>
        </p:txBody>
      </p:sp>
      <p:sp>
        <p:nvSpPr>
          <p:cNvPr id="155" name="What is a Trading Bot?…"/>
          <p:cNvSpPr txBox="1"/>
          <p:nvPr/>
        </p:nvSpPr>
        <p:spPr>
          <a:xfrm>
            <a:off x="419948" y="448458"/>
            <a:ext cx="23544105" cy="3387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4300" b="1">
                <a:solidFill>
                  <a:srgbClr val="FFFFFF"/>
                </a:solidFill>
              </a:defRPr>
            </a:pPr>
            <a:r>
              <a:t>What is a Trading Bot?</a:t>
            </a:r>
          </a:p>
          <a:p>
            <a:pPr algn="l">
              <a:defRPr sz="4300" b="1">
                <a:solidFill>
                  <a:srgbClr val="FFFFFF"/>
                </a:solidFill>
              </a:defRPr>
            </a:pPr>
            <a:endParaRPr/>
          </a:p>
          <a:p>
            <a:pPr algn="l">
              <a:defRPr sz="4300" b="1">
                <a:solidFill>
                  <a:srgbClr val="FFFFFF"/>
                </a:solidFill>
              </a:defRPr>
            </a:pPr>
            <a:r>
              <a:t>- An automated trading system, a subset of algorithmic trading, uses a computer program to create buy and sell orders and automatically submits the orders to a market center or exchange.</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7" name="Why use a Trading Bot?"/>
          <p:cNvSpPr txBox="1"/>
          <p:nvPr/>
        </p:nvSpPr>
        <p:spPr>
          <a:xfrm>
            <a:off x="959720" y="110113"/>
            <a:ext cx="13002774" cy="1031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6200" b="1">
                <a:solidFill>
                  <a:srgbClr val="FFFFFF"/>
                </a:solidFill>
              </a:defRPr>
            </a:lvl1pPr>
          </a:lstStyle>
          <a:p>
            <a:r>
              <a:t>Why use a Trading Bot?</a:t>
            </a:r>
          </a:p>
        </p:txBody>
      </p:sp>
      <p:sp>
        <p:nvSpPr>
          <p:cNvPr id="158" name="More Powerful…"/>
          <p:cNvSpPr txBox="1"/>
          <p:nvPr/>
        </p:nvSpPr>
        <p:spPr>
          <a:xfrm>
            <a:off x="646917" y="1768381"/>
            <a:ext cx="22232729" cy="26270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368300" indent="-368300" algn="l">
              <a:buSzPct val="123000"/>
              <a:buChar char="-"/>
              <a:defRPr sz="2900" b="1">
                <a:solidFill>
                  <a:srgbClr val="FFFFFF"/>
                </a:solidFill>
              </a:defRPr>
            </a:pPr>
            <a:r>
              <a:t>More Powerful</a:t>
            </a:r>
          </a:p>
          <a:p>
            <a:pPr algn="l" defTabSz="825500">
              <a:spcBef>
                <a:spcPts val="1800"/>
              </a:spcBef>
              <a:defRPr sz="4100" spc="-41">
                <a:solidFill>
                  <a:srgbClr val="FFFFFF"/>
                </a:solidFill>
              </a:defRPr>
            </a:pPr>
            <a:r>
              <a:t>There is a specific limit to the amount of data a human trader can process at a time. Even if all the data is processed, it is tough to seek insights based on that data. Crypto trading bots can easily handle bulks of data</a:t>
            </a:r>
          </a:p>
        </p:txBody>
      </p:sp>
      <p:sp>
        <p:nvSpPr>
          <p:cNvPr id="159" name="Efficient…"/>
          <p:cNvSpPr txBox="1"/>
          <p:nvPr/>
        </p:nvSpPr>
        <p:spPr>
          <a:xfrm>
            <a:off x="614195" y="5022409"/>
            <a:ext cx="22626783" cy="26270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368300" indent="-368300" algn="l">
              <a:buSzPct val="123000"/>
              <a:buChar char="-"/>
              <a:defRPr sz="2900" b="1">
                <a:solidFill>
                  <a:srgbClr val="FFFFFF"/>
                </a:solidFill>
              </a:defRPr>
            </a:pPr>
            <a:r>
              <a:t>Efficient</a:t>
            </a:r>
          </a:p>
          <a:p>
            <a:pPr algn="l" defTabSz="825500">
              <a:spcBef>
                <a:spcPts val="1800"/>
              </a:spcBef>
              <a:defRPr sz="4100" spc="-41">
                <a:solidFill>
                  <a:srgbClr val="FFFFFF"/>
                </a:solidFill>
              </a:defRPr>
            </a:pPr>
            <a:r>
              <a:t>You don’t have to worry about delays and, most importantly, human errors. As long as the bot receives the correct data and is working on suitable algorithms, it can trade assets with a better chance of profit. An added advantage is that these bots can work 24/7.</a:t>
            </a:r>
          </a:p>
        </p:txBody>
      </p:sp>
      <p:sp>
        <p:nvSpPr>
          <p:cNvPr id="160" name="Emotionless…"/>
          <p:cNvSpPr txBox="1"/>
          <p:nvPr/>
        </p:nvSpPr>
        <p:spPr>
          <a:xfrm>
            <a:off x="728515" y="8718358"/>
            <a:ext cx="22398144" cy="38837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368300" indent="-368300" algn="l">
              <a:buSzPct val="123000"/>
              <a:buChar char="-"/>
              <a:defRPr sz="2900" b="1">
                <a:solidFill>
                  <a:srgbClr val="FFFFFF"/>
                </a:solidFill>
              </a:defRPr>
            </a:pPr>
            <a:r>
              <a:t>Emotionless</a:t>
            </a:r>
          </a:p>
          <a:p>
            <a:pPr algn="l" defTabSz="825500">
              <a:spcBef>
                <a:spcPts val="1800"/>
              </a:spcBef>
              <a:defRPr sz="4100" spc="-41">
                <a:solidFill>
                  <a:srgbClr val="FFFFFF"/>
                </a:solidFill>
              </a:defRPr>
            </a:pPr>
            <a:r>
              <a:t>A bot takes every single decision based on the perceived. Unlike humans, it doesn’t have a fear of loss or greed of profit. Experienced traders may make rational decisions by overpowering their emotions, but that may not always be the case with everybody, especially beginners. On the other hand, a crypto trading bot always keeps emotion out of the equation.</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Off val="16847"/>
              </a:schemeClr>
            </a:gs>
            <a:gs pos="100000">
              <a:schemeClr val="accent4"/>
            </a:gs>
          </a:gsLst>
          <a:lin ang="5400000" scaled="0"/>
        </a:gradFill>
        <a:effectLst/>
      </p:bgPr>
    </p:bg>
    <p:spTree>
      <p:nvGrpSpPr>
        <p:cNvPr id="1" name=""/>
        <p:cNvGrpSpPr/>
        <p:nvPr/>
      </p:nvGrpSpPr>
      <p:grpSpPr>
        <a:xfrm>
          <a:off x="0" y="0"/>
          <a:ext cx="0" cy="0"/>
          <a:chOff x="0" y="0"/>
          <a:chExt cx="0" cy="0"/>
        </a:xfrm>
      </p:grpSpPr>
      <p:pic>
        <p:nvPicPr>
          <p:cNvPr id="162" name="sp500-5bfc338746e0fb00511b2656.jpg" descr="sp500-5bfc338746e0fb00511b2656.jpg"/>
          <p:cNvPicPr>
            <a:picLocks noChangeAspect="1"/>
          </p:cNvPicPr>
          <p:nvPr/>
        </p:nvPicPr>
        <p:blipFill>
          <a:blip r:embed="rId2"/>
          <a:stretch>
            <a:fillRect/>
          </a:stretch>
        </p:blipFill>
        <p:spPr>
          <a:xfrm>
            <a:off x="18746106" y="719790"/>
            <a:ext cx="4867043" cy="3149263"/>
          </a:xfrm>
          <a:prstGeom prst="rect">
            <a:avLst/>
          </a:prstGeom>
          <a:ln w="12700">
            <a:miter lim="400000"/>
          </a:ln>
        </p:spPr>
      </p:pic>
      <p:pic>
        <p:nvPicPr>
          <p:cNvPr id="163" name="opengraph.png" descr="opengraph.png"/>
          <p:cNvPicPr>
            <a:picLocks noChangeAspect="1"/>
          </p:cNvPicPr>
          <p:nvPr/>
        </p:nvPicPr>
        <p:blipFill>
          <a:blip r:embed="rId3"/>
          <a:stretch>
            <a:fillRect/>
          </a:stretch>
        </p:blipFill>
        <p:spPr>
          <a:xfrm>
            <a:off x="18915938" y="5054451"/>
            <a:ext cx="4527380" cy="4527381"/>
          </a:xfrm>
          <a:prstGeom prst="rect">
            <a:avLst/>
          </a:prstGeom>
          <a:ln w="12700">
            <a:miter lim="400000"/>
          </a:ln>
        </p:spPr>
      </p:pic>
      <p:sp>
        <p:nvSpPr>
          <p:cNvPr id="164" name="Why not just invest into well known assets like the SP500 or/and Bitcoin?"/>
          <p:cNvSpPr txBox="1"/>
          <p:nvPr/>
        </p:nvSpPr>
        <p:spPr>
          <a:xfrm>
            <a:off x="1144550" y="788064"/>
            <a:ext cx="16267896" cy="13815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4200" b="1">
                <a:solidFill>
                  <a:srgbClr val="D5D5D5"/>
                </a:solidFill>
              </a:defRPr>
            </a:lvl1pPr>
          </a:lstStyle>
          <a:p>
            <a:r>
              <a:t>Why not just invest into well known assets like the SP500 or/and Bitcoin?</a:t>
            </a:r>
          </a:p>
        </p:txBody>
      </p:sp>
      <p:sp>
        <p:nvSpPr>
          <p:cNvPr id="165" name="The S&amp;P500 and Bitcoin are known to be good investments and the historical data confirms that.…"/>
          <p:cNvSpPr txBox="1"/>
          <p:nvPr/>
        </p:nvSpPr>
        <p:spPr>
          <a:xfrm>
            <a:off x="1179817" y="2426532"/>
            <a:ext cx="12561107" cy="56875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4000" b="1">
                <a:solidFill>
                  <a:srgbClr val="D5D5D5"/>
                </a:solidFill>
              </a:defRPr>
            </a:pPr>
            <a:r>
              <a:t>The S&amp;P500 and Bitcoin are known to be good investments and the historical data confirms that.</a:t>
            </a:r>
          </a:p>
          <a:p>
            <a:pPr algn="l">
              <a:defRPr sz="4000" b="1">
                <a:solidFill>
                  <a:srgbClr val="D5D5D5"/>
                </a:solidFill>
              </a:defRPr>
            </a:pPr>
            <a:endParaRPr/>
          </a:p>
          <a:p>
            <a:pPr algn="l">
              <a:defRPr sz="4000" b="1">
                <a:solidFill>
                  <a:srgbClr val="D5D5D5"/>
                </a:solidFill>
              </a:defRPr>
            </a:pPr>
            <a:r>
              <a:t>Year to date return for 2021:</a:t>
            </a:r>
          </a:p>
          <a:p>
            <a:pPr algn="l">
              <a:defRPr sz="4000" b="1">
                <a:solidFill>
                  <a:srgbClr val="D5D5D5"/>
                </a:solidFill>
              </a:defRPr>
            </a:pPr>
            <a:endParaRPr/>
          </a:p>
          <a:p>
            <a:pPr algn="l">
              <a:defRPr sz="4000" b="1">
                <a:solidFill>
                  <a:srgbClr val="D5D5D5"/>
                </a:solidFill>
              </a:defRPr>
            </a:pPr>
            <a:r>
              <a:t>S&amp;P500 = 27.16%</a:t>
            </a:r>
          </a:p>
          <a:p>
            <a:pPr algn="l">
              <a:defRPr sz="4000" b="1">
                <a:solidFill>
                  <a:srgbClr val="D5D5D5"/>
                </a:solidFill>
              </a:defRPr>
            </a:pPr>
            <a:endParaRPr/>
          </a:p>
          <a:p>
            <a:pPr algn="l">
              <a:defRPr sz="4000" b="1">
                <a:solidFill>
                  <a:srgbClr val="D5D5D5"/>
                </a:solidFill>
              </a:defRPr>
            </a:pPr>
            <a:r>
              <a:t>Bitcoin = 68%</a:t>
            </a:r>
          </a:p>
        </p:txBody>
      </p:sp>
      <p:pic>
        <p:nvPicPr>
          <p:cNvPr id="166" name="Screen Shot 2021-12-12 at 8.47.59 am.png" descr="Screen Shot 2021-12-12 at 8.47.59 am.png"/>
          <p:cNvPicPr>
            <a:picLocks noChangeAspect="1"/>
          </p:cNvPicPr>
          <p:nvPr/>
        </p:nvPicPr>
        <p:blipFill>
          <a:blip r:embed="rId4"/>
          <a:stretch>
            <a:fillRect/>
          </a:stretch>
        </p:blipFill>
        <p:spPr>
          <a:xfrm>
            <a:off x="396328" y="8085166"/>
            <a:ext cx="8605445" cy="5196128"/>
          </a:xfrm>
          <a:prstGeom prst="rect">
            <a:avLst/>
          </a:prstGeom>
          <a:ln w="12700">
            <a:miter lim="400000"/>
          </a:ln>
        </p:spPr>
      </p:pic>
      <p:pic>
        <p:nvPicPr>
          <p:cNvPr id="167" name="Screen Shot 2021-12-12 at 8.47.35 am.png" descr="Screen Shot 2021-12-12 at 8.47.35 am.png"/>
          <p:cNvPicPr>
            <a:picLocks noChangeAspect="1"/>
          </p:cNvPicPr>
          <p:nvPr/>
        </p:nvPicPr>
        <p:blipFill>
          <a:blip r:embed="rId5"/>
          <a:stretch>
            <a:fillRect/>
          </a:stretch>
        </p:blipFill>
        <p:spPr>
          <a:xfrm>
            <a:off x="9697227" y="8009937"/>
            <a:ext cx="8854622" cy="5346585"/>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9" name="Our trading strategy using a slow and fast EMA, RSI…"/>
          <p:cNvSpPr txBox="1"/>
          <p:nvPr/>
        </p:nvSpPr>
        <p:spPr>
          <a:xfrm>
            <a:off x="2332120" y="-176306"/>
            <a:ext cx="12989870" cy="36420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4600" b="1">
                <a:solidFill>
                  <a:srgbClr val="FFFFFF"/>
                </a:solidFill>
              </a:defRPr>
            </a:pPr>
            <a:r>
              <a:rPr lang="en-AU" dirty="0"/>
              <a:t>We have utilised two</a:t>
            </a:r>
            <a:r>
              <a:rPr dirty="0"/>
              <a:t> </a:t>
            </a:r>
            <a:r>
              <a:rPr dirty="0" err="1"/>
              <a:t>strateg</a:t>
            </a:r>
            <a:r>
              <a:rPr lang="en-AU" dirty="0" err="1"/>
              <a:t>ies</a:t>
            </a:r>
            <a:r>
              <a:rPr dirty="0"/>
              <a:t> using a slow and fast EMA, RSI</a:t>
            </a:r>
            <a:r>
              <a:rPr lang="en-AU" dirty="0"/>
              <a:t> and a modified MACD.</a:t>
            </a:r>
            <a:r>
              <a:rPr dirty="0"/>
              <a:t> </a:t>
            </a:r>
          </a:p>
          <a:p>
            <a:pPr algn="l">
              <a:defRPr sz="4600" b="1">
                <a:solidFill>
                  <a:srgbClr val="FFFFFF"/>
                </a:solidFill>
              </a:defRPr>
            </a:pPr>
            <a:endParaRPr dirty="0"/>
          </a:p>
          <a:p>
            <a:pPr algn="l">
              <a:defRPr sz="4600" b="1">
                <a:solidFill>
                  <a:srgbClr val="FFFFFF"/>
                </a:solidFill>
              </a:defRPr>
            </a:pPr>
            <a:r>
              <a:rPr dirty="0"/>
              <a:t>Year to date return</a:t>
            </a:r>
            <a:r>
              <a:rPr lang="en-AU" dirty="0"/>
              <a:t>s on the two have been</a:t>
            </a:r>
            <a:r>
              <a:rPr dirty="0"/>
              <a:t>: </a:t>
            </a:r>
            <a:r>
              <a:rPr lang="en-AU" dirty="0"/>
              <a:t>168</a:t>
            </a:r>
            <a:r>
              <a:rPr dirty="0"/>
              <a:t>%</a:t>
            </a:r>
            <a:r>
              <a:rPr lang="en-AU" dirty="0"/>
              <a:t> and 146% respectively. </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1" name="A mission to get Damo and Kane to the moon"/>
          <p:cNvSpPr txBox="1">
            <a:spLocks noGrp="1"/>
          </p:cNvSpPr>
          <p:nvPr>
            <p:ph type="title"/>
          </p:nvPr>
        </p:nvSpPr>
        <p:spPr>
          <a:xfrm>
            <a:off x="1219200" y="1079500"/>
            <a:ext cx="21971000" cy="1433163"/>
          </a:xfrm>
          <a:prstGeom prst="rect">
            <a:avLst/>
          </a:prstGeom>
        </p:spPr>
        <p:txBody>
          <a:bodyPr/>
          <a:lstStyle>
            <a:lvl1pPr defTabSz="2365188">
              <a:defRPr sz="8245" spc="-164">
                <a:solidFill>
                  <a:schemeClr val="accent4">
                    <a:hueOff val="348544"/>
                    <a:lumOff val="7139"/>
                  </a:schemeClr>
                </a:solidFill>
              </a:defRPr>
            </a:lvl1pPr>
          </a:lstStyle>
          <a:p>
            <a:r>
              <a:t>A mission to get Damo and Kane to the moon</a:t>
            </a:r>
          </a:p>
        </p:txBody>
      </p:sp>
      <p:sp>
        <p:nvSpPr>
          <p:cNvPr id="172" name="Our aim to get to the moon is creating a trading bot using Python-Binance.…"/>
          <p:cNvSpPr txBox="1">
            <a:spLocks noGrp="1"/>
          </p:cNvSpPr>
          <p:nvPr>
            <p:ph type="body" idx="1"/>
          </p:nvPr>
        </p:nvSpPr>
        <p:spPr>
          <a:xfrm>
            <a:off x="945835" y="2992574"/>
            <a:ext cx="21971001" cy="8256012"/>
          </a:xfrm>
          <a:prstGeom prst="rect">
            <a:avLst/>
          </a:prstGeom>
        </p:spPr>
        <p:txBody>
          <a:bodyPr/>
          <a:lstStyle/>
          <a:p>
            <a:pPr marL="0" indent="0" defTabSz="412750">
              <a:lnSpc>
                <a:spcPct val="100000"/>
              </a:lnSpc>
              <a:spcBef>
                <a:spcPts val="0"/>
              </a:spcBef>
              <a:buSzTx/>
              <a:buNone/>
              <a:defRPr sz="4450" b="1">
                <a:solidFill>
                  <a:schemeClr val="accent4">
                    <a:hueOff val="348544"/>
                    <a:lumOff val="7139"/>
                  </a:schemeClr>
                </a:solidFill>
              </a:defRPr>
            </a:pPr>
            <a:r>
              <a:t>Our aim to get to the moon is creating a trading bot using Python-Binance.</a:t>
            </a:r>
          </a:p>
          <a:p>
            <a:pPr marL="0" indent="0" defTabSz="412750">
              <a:lnSpc>
                <a:spcPct val="100000"/>
              </a:lnSpc>
              <a:spcBef>
                <a:spcPts val="0"/>
              </a:spcBef>
              <a:buSzTx/>
              <a:buNone/>
              <a:defRPr sz="4450" b="1">
                <a:solidFill>
                  <a:schemeClr val="accent4">
                    <a:hueOff val="348544"/>
                    <a:lumOff val="7139"/>
                  </a:schemeClr>
                </a:solidFill>
              </a:defRPr>
            </a:pPr>
            <a:endParaRPr/>
          </a:p>
          <a:p>
            <a:pPr marL="0" indent="0" defTabSz="412750">
              <a:lnSpc>
                <a:spcPct val="100000"/>
              </a:lnSpc>
              <a:spcBef>
                <a:spcPts val="0"/>
              </a:spcBef>
              <a:buSzTx/>
              <a:buNone/>
              <a:defRPr sz="4450" b="1">
                <a:solidFill>
                  <a:schemeClr val="accent4">
                    <a:hueOff val="348544"/>
                    <a:lumOff val="7139"/>
                  </a:schemeClr>
                </a:solidFill>
              </a:defRPr>
            </a:pPr>
            <a:r>
              <a:t>We will set up the Python wrapper for the Binance API.</a:t>
            </a:r>
          </a:p>
          <a:p>
            <a:pPr marL="0" indent="0" defTabSz="412750">
              <a:lnSpc>
                <a:spcPct val="100000"/>
              </a:lnSpc>
              <a:spcBef>
                <a:spcPts val="0"/>
              </a:spcBef>
              <a:buSzTx/>
              <a:buNone/>
              <a:defRPr sz="4450" b="1">
                <a:solidFill>
                  <a:schemeClr val="accent4">
                    <a:hueOff val="348544"/>
                    <a:lumOff val="7139"/>
                  </a:schemeClr>
                </a:solidFill>
              </a:defRPr>
            </a:pPr>
            <a:endParaRPr/>
          </a:p>
          <a:p>
            <a:pPr marL="0" indent="0" defTabSz="412750">
              <a:lnSpc>
                <a:spcPct val="100000"/>
              </a:lnSpc>
              <a:spcBef>
                <a:spcPts val="0"/>
              </a:spcBef>
              <a:buSzTx/>
              <a:buNone/>
              <a:defRPr sz="4450" b="1">
                <a:solidFill>
                  <a:schemeClr val="accent4">
                    <a:hueOff val="348544"/>
                    <a:lumOff val="7139"/>
                  </a:schemeClr>
                </a:solidFill>
              </a:defRPr>
            </a:pPr>
            <a:endParaRPr/>
          </a:p>
          <a:p>
            <a:pPr marL="0" indent="0" defTabSz="412750">
              <a:lnSpc>
                <a:spcPct val="100000"/>
              </a:lnSpc>
              <a:spcBef>
                <a:spcPts val="0"/>
              </a:spcBef>
              <a:buSzTx/>
              <a:buNone/>
              <a:defRPr sz="4450" b="1">
                <a:solidFill>
                  <a:schemeClr val="accent4">
                    <a:hueOff val="348544"/>
                    <a:lumOff val="7139"/>
                  </a:schemeClr>
                </a:solidFill>
              </a:defRPr>
            </a:pPr>
            <a:endParaRPr/>
          </a:p>
          <a:p>
            <a:pPr marL="0" indent="0" defTabSz="412750">
              <a:lnSpc>
                <a:spcPct val="100000"/>
              </a:lnSpc>
              <a:spcBef>
                <a:spcPts val="0"/>
              </a:spcBef>
              <a:buSzTx/>
              <a:buNone/>
              <a:defRPr sz="4450" b="1">
                <a:solidFill>
                  <a:schemeClr val="accent4">
                    <a:hueOff val="348544"/>
                    <a:lumOff val="7139"/>
                  </a:schemeClr>
                </a:solidFill>
              </a:defRPr>
            </a:pPr>
            <a:r>
              <a:t>What we needed.</a:t>
            </a:r>
          </a:p>
          <a:p>
            <a:pPr marL="0" indent="0" defTabSz="412750">
              <a:lnSpc>
                <a:spcPct val="100000"/>
              </a:lnSpc>
              <a:spcBef>
                <a:spcPts val="0"/>
              </a:spcBef>
              <a:buSzTx/>
              <a:buNone/>
              <a:defRPr sz="4450" b="1">
                <a:solidFill>
                  <a:schemeClr val="accent4">
                    <a:hueOff val="348544"/>
                    <a:lumOff val="7139"/>
                  </a:schemeClr>
                </a:solidFill>
              </a:defRPr>
            </a:pPr>
            <a:r>
              <a:t>- A Binance account</a:t>
            </a:r>
          </a:p>
          <a:p>
            <a:pPr marL="0" indent="0" defTabSz="412750">
              <a:lnSpc>
                <a:spcPct val="100000"/>
              </a:lnSpc>
              <a:spcBef>
                <a:spcPts val="0"/>
              </a:spcBef>
              <a:buSzTx/>
              <a:buNone/>
              <a:defRPr sz="4450" b="1">
                <a:solidFill>
                  <a:schemeClr val="accent4">
                    <a:hueOff val="348544"/>
                    <a:lumOff val="7139"/>
                  </a:schemeClr>
                </a:solidFill>
              </a:defRPr>
            </a:pPr>
            <a:r>
              <a:t>- Python - Binance package  </a:t>
            </a:r>
          </a:p>
          <a:p>
            <a:pPr marL="0" indent="0" defTabSz="412750">
              <a:lnSpc>
                <a:spcPct val="100000"/>
              </a:lnSpc>
              <a:spcBef>
                <a:spcPts val="0"/>
              </a:spcBef>
              <a:buSzTx/>
              <a:buNone/>
              <a:defRPr sz="4450" b="1">
                <a:solidFill>
                  <a:schemeClr val="accent4">
                    <a:hueOff val="348544"/>
                    <a:lumOff val="7139"/>
                  </a:schemeClr>
                </a:solidFill>
              </a:defRPr>
            </a:pPr>
            <a:r>
              <a:t>- A trading strategy   </a:t>
            </a:r>
          </a:p>
          <a:p>
            <a:pPr marL="0" indent="0" defTabSz="412750">
              <a:lnSpc>
                <a:spcPct val="100000"/>
              </a:lnSpc>
              <a:spcBef>
                <a:spcPts val="0"/>
              </a:spcBef>
              <a:buSzTx/>
              <a:buNone/>
              <a:defRPr sz="2750" b="1">
                <a:solidFill>
                  <a:schemeClr val="accent4">
                    <a:hueOff val="348544"/>
                    <a:lumOff val="7139"/>
                  </a:schemeClr>
                </a:solidFill>
              </a:defRPr>
            </a:pPr>
            <a:endParaRPr/>
          </a:p>
          <a:p>
            <a:pPr marL="0" indent="0" defTabSz="412750">
              <a:lnSpc>
                <a:spcPct val="100000"/>
              </a:lnSpc>
              <a:spcBef>
                <a:spcPts val="0"/>
              </a:spcBef>
              <a:buSzTx/>
              <a:buNone/>
              <a:defRPr sz="2750" b="1">
                <a:solidFill>
                  <a:schemeClr val="accent4">
                    <a:hueOff val="348544"/>
                    <a:lumOff val="7139"/>
                  </a:schemeClr>
                </a:solidFill>
              </a:defRPr>
            </a:pPr>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Off val="-13575"/>
          </a:schemeClr>
        </a:solidFill>
        <a:effectLst/>
      </p:bgPr>
    </p:bg>
    <p:spTree>
      <p:nvGrpSpPr>
        <p:cNvPr id="1" name=""/>
        <p:cNvGrpSpPr/>
        <p:nvPr/>
      </p:nvGrpSpPr>
      <p:grpSpPr>
        <a:xfrm>
          <a:off x="0" y="0"/>
          <a:ext cx="0" cy="0"/>
          <a:chOff x="0" y="0"/>
          <a:chExt cx="0" cy="0"/>
        </a:xfrm>
      </p:grpSpPr>
      <p:pic>
        <p:nvPicPr>
          <p:cNvPr id="174" name="Screen Shot 2021-12-12 at 9.24.45 am.png" descr="Screen Shot 2021-12-12 at 9.24.45 am.png"/>
          <p:cNvPicPr>
            <a:picLocks noChangeAspect="1"/>
          </p:cNvPicPr>
          <p:nvPr/>
        </p:nvPicPr>
        <p:blipFill>
          <a:blip r:embed="rId2"/>
          <a:stretch>
            <a:fillRect/>
          </a:stretch>
        </p:blipFill>
        <p:spPr>
          <a:xfrm>
            <a:off x="131609" y="49707"/>
            <a:ext cx="18411629" cy="13616586"/>
          </a:xfrm>
          <a:prstGeom prst="rect">
            <a:avLst/>
          </a:prstGeom>
          <a:ln w="12700">
            <a:miter lim="400000"/>
          </a:ln>
        </p:spPr>
      </p:pic>
      <p:sp>
        <p:nvSpPr>
          <p:cNvPr id="175" name="We got all the documentation from the python-finance package.…"/>
          <p:cNvSpPr txBox="1"/>
          <p:nvPr/>
        </p:nvSpPr>
        <p:spPr>
          <a:xfrm>
            <a:off x="18727570" y="842028"/>
            <a:ext cx="5439572" cy="10562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4600">
                <a:solidFill>
                  <a:srgbClr val="FFFFFF"/>
                </a:solidFill>
              </a:defRPr>
            </a:pPr>
            <a:r>
              <a:t>We got all the documentation from the python-finance package.</a:t>
            </a:r>
          </a:p>
          <a:p>
            <a:pPr algn="l">
              <a:defRPr sz="4600">
                <a:solidFill>
                  <a:srgbClr val="FFFFFF"/>
                </a:solidFill>
              </a:defRPr>
            </a:pPr>
            <a:endParaRPr/>
          </a:p>
          <a:p>
            <a:pPr algn="l">
              <a:defRPr sz="4600">
                <a:solidFill>
                  <a:srgbClr val="FFFFFF"/>
                </a:solidFill>
              </a:defRPr>
            </a:pPr>
            <a:r>
              <a:t>The API Rate Limit are:</a:t>
            </a:r>
          </a:p>
          <a:p>
            <a:pPr algn="l">
              <a:defRPr sz="4600">
                <a:solidFill>
                  <a:srgbClr val="FFFFFF"/>
                </a:solidFill>
              </a:defRPr>
            </a:pPr>
            <a:r>
              <a:t>1200 requests per minute.</a:t>
            </a:r>
          </a:p>
          <a:p>
            <a:pPr algn="l">
              <a:defRPr sz="4600">
                <a:solidFill>
                  <a:srgbClr val="FFFFFF"/>
                </a:solidFill>
              </a:defRPr>
            </a:pPr>
            <a:r>
              <a:t>10 orders per second</a:t>
            </a:r>
          </a:p>
          <a:p>
            <a:pPr algn="l">
              <a:defRPr sz="4600">
                <a:solidFill>
                  <a:srgbClr val="FFFFFF"/>
                </a:solidFill>
              </a:defRPr>
            </a:pPr>
            <a:r>
              <a:t>100, 000 orders per 24hrs</a:t>
            </a:r>
          </a:p>
          <a:p>
            <a:pPr algn="l">
              <a:defRPr sz="4600">
                <a:solidFill>
                  <a:srgbClr val="FFFFFF"/>
                </a:solidFill>
              </a:defRPr>
            </a:pPr>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pic>
        <p:nvPicPr>
          <p:cNvPr id="177" name="Screen Shot 2021-12-12 at 7.41.18 am.png" descr="Screen Shot 2021-12-12 at 7.41.18 am.png"/>
          <p:cNvPicPr>
            <a:picLocks noChangeAspect="1"/>
          </p:cNvPicPr>
          <p:nvPr/>
        </p:nvPicPr>
        <p:blipFill>
          <a:blip r:embed="rId2"/>
          <a:stretch>
            <a:fillRect/>
          </a:stretch>
        </p:blipFill>
        <p:spPr>
          <a:xfrm>
            <a:off x="-1223026" y="1899715"/>
            <a:ext cx="14097241" cy="11706191"/>
          </a:xfrm>
          <a:prstGeom prst="rect">
            <a:avLst/>
          </a:prstGeom>
          <a:ln w="12700">
            <a:miter lim="400000"/>
          </a:ln>
        </p:spPr>
      </p:pic>
      <p:sp>
        <p:nvSpPr>
          <p:cNvPr id="178" name="Strategy 1: Buy the top gaining momentum coin"/>
          <p:cNvSpPr txBox="1"/>
          <p:nvPr/>
        </p:nvSpPr>
        <p:spPr>
          <a:xfrm>
            <a:off x="3111384" y="854517"/>
            <a:ext cx="15955765" cy="5851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200" b="1">
                <a:solidFill>
                  <a:srgbClr val="000000"/>
                </a:solidFill>
              </a:defRPr>
            </a:lvl1pPr>
          </a:lstStyle>
          <a:p>
            <a:r>
              <a:t>Strategy 1: Buy the top gaining momentum coin </a:t>
            </a:r>
          </a:p>
        </p:txBody>
      </p:sp>
      <p:sp>
        <p:nvSpPr>
          <p:cNvPr id="179" name="Pandas for data handling…"/>
          <p:cNvSpPr txBox="1"/>
          <p:nvPr/>
        </p:nvSpPr>
        <p:spPr>
          <a:xfrm>
            <a:off x="13427678" y="5601072"/>
            <a:ext cx="10532651" cy="31156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304800" indent="-304800" algn="l">
              <a:buSzPct val="123000"/>
              <a:buChar char="-"/>
              <a:defRPr sz="3800">
                <a:solidFill>
                  <a:srgbClr val="000000"/>
                </a:solidFill>
              </a:defRPr>
            </a:pPr>
            <a:r>
              <a:t>Pandas for data handling</a:t>
            </a:r>
          </a:p>
          <a:p>
            <a:pPr marL="304800" indent="-304800" algn="l">
              <a:buSzPct val="123000"/>
              <a:buChar char="-"/>
              <a:defRPr sz="3800">
                <a:solidFill>
                  <a:srgbClr val="000000"/>
                </a:solidFill>
              </a:defRPr>
            </a:pPr>
            <a:r>
              <a:t>Binance client to get information from Binance</a:t>
            </a:r>
          </a:p>
          <a:p>
            <a:pPr marL="304800" indent="-304800" algn="l" defTabSz="12700">
              <a:buSzPct val="123000"/>
              <a:buChar char="-"/>
              <a:tabLst>
                <a:tab pos="355600" algn="l"/>
                <a:tab pos="711200" algn="l"/>
                <a:tab pos="1079500" algn="l"/>
                <a:tab pos="1435100" algn="l"/>
                <a:tab pos="1790700" algn="l"/>
                <a:tab pos="2159000" algn="l"/>
                <a:tab pos="2514600" algn="l"/>
                <a:tab pos="2870200" algn="l"/>
                <a:tab pos="3238500" algn="l"/>
                <a:tab pos="3594100" algn="l"/>
                <a:tab pos="3949700" algn="l"/>
                <a:tab pos="4318000" algn="l"/>
              </a:tabLst>
              <a:defRPr sz="3800">
                <a:solidFill>
                  <a:srgbClr val="000000"/>
                </a:solidFill>
              </a:defRPr>
            </a:pPr>
            <a:r>
              <a:t>Binance Socket Manager andSQL Alchemy to create a SQL database</a:t>
            </a:r>
          </a:p>
          <a:p>
            <a:pPr algn="l" defTabSz="12700">
              <a:tabLst>
                <a:tab pos="355600" algn="l"/>
                <a:tab pos="711200" algn="l"/>
                <a:tab pos="1079500" algn="l"/>
                <a:tab pos="1435100" algn="l"/>
                <a:tab pos="1790700" algn="l"/>
                <a:tab pos="2159000" algn="l"/>
                <a:tab pos="2514600" algn="l"/>
                <a:tab pos="2870200" algn="l"/>
                <a:tab pos="3238500" algn="l"/>
                <a:tab pos="3594100" algn="l"/>
                <a:tab pos="3949700" algn="l"/>
                <a:tab pos="4318000" algn="l"/>
              </a:tabLst>
              <a:defRPr>
                <a:solidFill>
                  <a:srgbClr val="000000"/>
                </a:solidFill>
              </a:defRPr>
            </a:pPr>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 name="Screen Shot 2021-12-12 at 9.59.14 am.png" descr="Screen Shot 2021-12-12 at 9.59.14 am.png"/>
          <p:cNvPicPr>
            <a:picLocks noChangeAspect="1"/>
          </p:cNvPicPr>
          <p:nvPr/>
        </p:nvPicPr>
        <p:blipFill>
          <a:blip r:embed="rId2"/>
          <a:stretch>
            <a:fillRect/>
          </a:stretch>
        </p:blipFill>
        <p:spPr>
          <a:xfrm>
            <a:off x="-1057558" y="271052"/>
            <a:ext cx="12753585" cy="10246846"/>
          </a:xfrm>
          <a:prstGeom prst="rect">
            <a:avLst/>
          </a:prstGeom>
          <a:ln w="12700">
            <a:miter lim="400000"/>
          </a:ln>
        </p:spPr>
      </p:pic>
      <p:pic>
        <p:nvPicPr>
          <p:cNvPr id="182" name="Screen Shot 2021-12-12 at 9.59.34 am.png" descr="Screen Shot 2021-12-12 at 9.59.34 am.png"/>
          <p:cNvPicPr>
            <a:picLocks noChangeAspect="1"/>
          </p:cNvPicPr>
          <p:nvPr/>
        </p:nvPicPr>
        <p:blipFill>
          <a:blip r:embed="rId3"/>
          <a:stretch>
            <a:fillRect/>
          </a:stretch>
        </p:blipFill>
        <p:spPr>
          <a:xfrm>
            <a:off x="11620025" y="372445"/>
            <a:ext cx="12434786" cy="10044060"/>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1012</Words>
  <Application>Microsoft Office PowerPoint</Application>
  <PresentationFormat>Custom</PresentationFormat>
  <Paragraphs>77</Paragraphs>
  <Slides>19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Helvetica Neue</vt:lpstr>
      <vt:lpstr>Helvetica Neue Medium</vt:lpstr>
      <vt:lpstr>21_BasicWhite</vt:lpstr>
      <vt:lpstr>PowerPoint Presentation</vt:lpstr>
      <vt:lpstr>PowerPoint Presentation</vt:lpstr>
      <vt:lpstr>PowerPoint Presentation</vt:lpstr>
      <vt:lpstr>PowerPoint Presentation</vt:lpstr>
      <vt:lpstr>PowerPoint Presentation</vt:lpstr>
      <vt:lpstr>A mission to get Damo and Kane to the moon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Kane Moore</dc:creator>
  <cp:lastModifiedBy>kane moore</cp:lastModifiedBy>
  <cp:revision>1</cp:revision>
  <dcterms:modified xsi:type="dcterms:W3CDTF">2021-12-13T04:33:58Z</dcterms:modified>
</cp:coreProperties>
</file>